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y="5143500" cx="9144000"/>
  <p:notesSz cx="6858000" cy="9144000"/>
  <p:embeddedFontLst>
    <p:embeddedFont>
      <p:font typeface="PT Sans Narrow"/>
      <p:regular r:id="rId19"/>
      <p:bold r:id="rId20"/>
    </p:embeddedFont>
    <p:embeddedFont>
      <p:font typeface="Open Sans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TSansNarrow-bold.fntdata"/><Relationship Id="rId11" Type="http://schemas.openxmlformats.org/officeDocument/2006/relationships/slide" Target="slides/slide7.xml"/><Relationship Id="rId22" Type="http://schemas.openxmlformats.org/officeDocument/2006/relationships/font" Target="fonts/OpenSans-bold.fntdata"/><Relationship Id="rId10" Type="http://schemas.openxmlformats.org/officeDocument/2006/relationships/slide" Target="slides/slide6.xml"/><Relationship Id="rId21" Type="http://schemas.openxmlformats.org/officeDocument/2006/relationships/font" Target="fonts/OpenSans-regular.fntdata"/><Relationship Id="rId13" Type="http://schemas.openxmlformats.org/officeDocument/2006/relationships/slide" Target="slides/slide9.xml"/><Relationship Id="rId24" Type="http://schemas.openxmlformats.org/officeDocument/2006/relationships/font" Target="fonts/OpenSans-boldItalic.fntdata"/><Relationship Id="rId12" Type="http://schemas.openxmlformats.org/officeDocument/2006/relationships/slide" Target="slides/slide8.xml"/><Relationship Id="rId23" Type="http://schemas.openxmlformats.org/officeDocument/2006/relationships/font" Target="fonts/OpenSans-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font" Target="fonts/PTSansNarrow-regular.fntdata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Shape 12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Shape 13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Shape 14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Shape 14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Shape 15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Shape 11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hape 10"/>
          <p:cNvCxnSpPr/>
          <p:nvPr/>
        </p:nvCxnSpPr>
        <p:spPr>
          <a:xfrm>
            <a:off x="7007735" y="3176887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" name="Shape 11"/>
          <p:cNvCxnSpPr/>
          <p:nvPr/>
        </p:nvCxnSpPr>
        <p:spPr>
          <a:xfrm>
            <a:off x="1575034" y="3158251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2" name="Shape 12"/>
          <p:cNvGrpSpPr/>
          <p:nvPr/>
        </p:nvGrpSpPr>
        <p:grpSpPr>
          <a:xfrm>
            <a:off x="1004144" y="1022025"/>
            <a:ext cx="7136667" cy="152400"/>
            <a:chOff x="1346428" y="1011300"/>
            <a:chExt cx="6452100" cy="152400"/>
          </a:xfrm>
        </p:grpSpPr>
        <p:cxnSp>
          <p:nvCxnSpPr>
            <p:cNvPr id="13" name="Shape 13"/>
            <p:cNvCxnSpPr/>
            <p:nvPr/>
          </p:nvCxnSpPr>
          <p:spPr>
            <a:xfrm rot="10800000">
              <a:off x="1346428" y="1011300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4" name="Shape 14"/>
            <p:cNvCxnSpPr/>
            <p:nvPr/>
          </p:nvCxnSpPr>
          <p:spPr>
            <a:xfrm rot="10800000">
              <a:off x="1346428" y="1163700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15" name="Shape 15"/>
          <p:cNvGrpSpPr/>
          <p:nvPr/>
        </p:nvGrpSpPr>
        <p:grpSpPr>
          <a:xfrm>
            <a:off x="1004151" y="3969100"/>
            <a:ext cx="7136667" cy="152400"/>
            <a:chOff x="1346435" y="3969087"/>
            <a:chExt cx="6452100" cy="152400"/>
          </a:xfrm>
        </p:grpSpPr>
        <p:cxnSp>
          <p:nvCxnSpPr>
            <p:cNvPr id="16" name="Shape 16"/>
            <p:cNvCxnSpPr/>
            <p:nvPr/>
          </p:nvCxnSpPr>
          <p:spPr>
            <a:xfrm>
              <a:off x="1346435" y="4121487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7" name="Shape 17"/>
            <p:cNvCxnSpPr/>
            <p:nvPr/>
          </p:nvCxnSpPr>
          <p:spPr>
            <a:xfrm>
              <a:off x="1346435" y="3969087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18" name="Shape 18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400"/>
            </a:lvl1pPr>
            <a:lvl2pPr lvl="1" algn="ctr">
              <a:spcBef>
                <a:spcPts val="0"/>
              </a:spcBef>
              <a:buSzPct val="100000"/>
              <a:defRPr sz="5400"/>
            </a:lvl2pPr>
            <a:lvl3pPr lvl="2" algn="ctr">
              <a:spcBef>
                <a:spcPts val="0"/>
              </a:spcBef>
              <a:buSzPct val="100000"/>
              <a:defRPr sz="5400"/>
            </a:lvl3pPr>
            <a:lvl4pPr lvl="3" algn="ctr">
              <a:spcBef>
                <a:spcPts val="0"/>
              </a:spcBef>
              <a:buSzPct val="100000"/>
              <a:defRPr sz="5400"/>
            </a:lvl4pPr>
            <a:lvl5pPr lvl="4" algn="ctr">
              <a:spcBef>
                <a:spcPts val="0"/>
              </a:spcBef>
              <a:buSzPct val="100000"/>
              <a:defRPr sz="5400"/>
            </a:lvl5pPr>
            <a:lvl6pPr lvl="5" algn="ctr">
              <a:spcBef>
                <a:spcPts val="0"/>
              </a:spcBef>
              <a:buSzPct val="100000"/>
              <a:defRPr sz="5400"/>
            </a:lvl6pPr>
            <a:lvl7pPr lvl="6" algn="ctr">
              <a:spcBef>
                <a:spcPts val="0"/>
              </a:spcBef>
              <a:buSzPct val="100000"/>
              <a:defRPr sz="5400"/>
            </a:lvl7pPr>
            <a:lvl8pPr lvl="7" algn="ctr">
              <a:spcBef>
                <a:spcPts val="0"/>
              </a:spcBef>
              <a:buSzPct val="100000"/>
              <a:defRPr sz="5400"/>
            </a:lvl8pPr>
            <a:lvl9pPr lvl="8" algn="ctr">
              <a:spcBef>
                <a:spcPts val="0"/>
              </a:spcBef>
              <a:buSzPct val="100000"/>
              <a:defRPr sz="5400"/>
            </a:lvl9pPr>
          </a:lstStyle>
          <a:p/>
        </p:txBody>
      </p:sp>
      <p:sp>
        <p:nvSpPr>
          <p:cNvPr id="19" name="Shape 19"/>
          <p:cNvSpPr txBox="1"/>
          <p:nvPr>
            <p:ph idx="1" type="subTitle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9pPr>
          </a:lstStyle>
          <a:p/>
        </p:txBody>
      </p:sp>
      <p:sp>
        <p:nvSpPr>
          <p:cNvPr id="20" name="Shape 2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7" name="Shape 57"/>
          <p:cNvSpPr txBox="1"/>
          <p:nvPr>
            <p:ph type="title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59" name="Shape 5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/>
          <p:nvPr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" name="Shape 23"/>
          <p:cNvSpPr txBox="1"/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7" name="Shape 27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8" name="Shape 28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9" name="Shape 2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2" name="Shape 32"/>
          <p:cNvSpPr txBox="1"/>
          <p:nvPr>
            <p:ph idx="1" type="body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3" name="Shape 33"/>
          <p:cNvSpPr txBox="1"/>
          <p:nvPr>
            <p:ph idx="2" type="body"/>
          </p:nvPr>
        </p:nvSpPr>
        <p:spPr>
          <a:xfrm>
            <a:off x="4832400" y="1266175"/>
            <a:ext cx="3999900" cy="330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7" name="Shape 3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1" name="Shape 4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bg>
      <p:bgPr>
        <a:solidFill>
          <a:schemeClr val="accent6"/>
        </a:solidFill>
      </p:bgPr>
    </p:bg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/>
          <p:nvPr>
            <p:ph type="title"/>
          </p:nvPr>
        </p:nvSpPr>
        <p:spPr>
          <a:xfrm>
            <a:off x="490250" y="526350"/>
            <a:ext cx="56136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dk2"/>
              </a:buClr>
              <a:buSzPct val="100000"/>
              <a:defRPr b="0" sz="54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buClr>
                <a:schemeClr val="dk2"/>
              </a:buClr>
              <a:buSzPct val="100000"/>
              <a:defRPr b="0" sz="54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buClr>
                <a:schemeClr val="dk2"/>
              </a:buClr>
              <a:buSzPct val="100000"/>
              <a:defRPr b="0" sz="54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buClr>
                <a:schemeClr val="dk2"/>
              </a:buClr>
              <a:buSzPct val="100000"/>
              <a:defRPr b="0" sz="54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buClr>
                <a:schemeClr val="dk2"/>
              </a:buClr>
              <a:buSzPct val="100000"/>
              <a:defRPr b="0" sz="54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buClr>
                <a:schemeClr val="dk2"/>
              </a:buClr>
              <a:buSzPct val="100000"/>
              <a:defRPr b="0" sz="54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buClr>
                <a:schemeClr val="dk2"/>
              </a:buClr>
              <a:buSzPct val="100000"/>
              <a:defRPr b="0" sz="54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buClr>
                <a:schemeClr val="dk2"/>
              </a:buClr>
              <a:buSzPct val="100000"/>
              <a:defRPr b="0" sz="54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buClr>
                <a:schemeClr val="dk2"/>
              </a:buClr>
              <a:buSzPct val="100000"/>
              <a:defRPr b="0" sz="5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47" name="Shape 47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8" name="Shape 48"/>
          <p:cNvSpPr txBox="1"/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49" name="Shape 49"/>
          <p:cNvSpPr txBox="1"/>
          <p:nvPr>
            <p:ph idx="1" type="subTitle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50" name="Shape 50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>
            <p:ph idx="1" type="body"/>
          </p:nvPr>
        </p:nvSpPr>
        <p:spPr>
          <a:xfrm>
            <a:off x="311700" y="4230725"/>
            <a:ext cx="5998800" cy="59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/>
        </p:txBody>
      </p:sp>
      <p:sp>
        <p:nvSpPr>
          <p:cNvPr id="54" name="Shape 5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Open Sans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04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s://www.youtube.com/watch?v=zqcVu5U6aTw&amp;feature=youtu.be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0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00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06.jpg"/><Relationship Id="rId4" Type="http://schemas.openxmlformats.org/officeDocument/2006/relationships/image" Target="../media/image0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The Good, the Bad &amp; the Ugly</a:t>
            </a:r>
          </a:p>
        </p:txBody>
      </p:sp>
      <p:sp>
        <p:nvSpPr>
          <p:cNvPr id="67" name="Shape 67"/>
          <p:cNvSpPr txBox="1"/>
          <p:nvPr>
            <p:ph idx="1" type="subTitle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Kateri &amp; Timmy</a:t>
            </a:r>
          </a:p>
        </p:txBody>
      </p:sp>
      <p:pic>
        <p:nvPicPr>
          <p:cNvPr id="68" name="Shape 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16900" y="1837472"/>
            <a:ext cx="1746624" cy="11635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Shape 69"/>
          <p:cNvPicPr preferRelativeResize="0"/>
          <p:nvPr/>
        </p:nvPicPr>
        <p:blipFill/>
        <p:spPr>
          <a:xfrm>
            <a:off x="1617200" y="2018579"/>
            <a:ext cx="1746625" cy="9824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Why it sucks p. 2</a:t>
            </a:r>
          </a:p>
        </p:txBody>
      </p:sp>
      <p:sp>
        <p:nvSpPr>
          <p:cNvPr id="130" name="Shape 130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Doesn’t take costs into account.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Yangtze River in China- </a:t>
            </a:r>
            <a:r>
              <a:rPr lang="en"/>
              <a:t>pollution</a:t>
            </a:r>
            <a:r>
              <a:rPr lang="en"/>
              <a:t> will end up adding to GDP, only takes into account the money and jobs produced by cleaning, </a:t>
            </a:r>
            <a:r>
              <a:rPr lang="en"/>
              <a:t>does not</a:t>
            </a:r>
            <a:r>
              <a:rPr lang="en"/>
              <a:t> factor these in as costs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externality  </a:t>
            </a:r>
          </a:p>
        </p:txBody>
      </p:sp>
      <p:pic>
        <p:nvPicPr>
          <p:cNvPr id="131" name="Shape 1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39393" y="2398374"/>
            <a:ext cx="3498948" cy="2170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Video - The Ugly</a:t>
            </a:r>
          </a:p>
        </p:txBody>
      </p:sp>
      <p:sp>
        <p:nvSpPr>
          <p:cNvPr id="137" name="Shape 137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https://www.youtube.com/watch?v=zqcVu5U6aTw&amp;feature=youtu.be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In 2013, the US government tried to artificially inflate the GDP by adding  “knowledge economy” into the way GDP is calculated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Measure leaves inefficiencies - arbitrarily add this extra calculation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United State’s GDP in 2016</a:t>
            </a:r>
          </a:p>
        </p:txBody>
      </p:sp>
      <p:sp>
        <p:nvSpPr>
          <p:cNvPr id="143" name="Shape 143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b="1" lang="en"/>
              <a:t>$18.56 trillion </a:t>
            </a:r>
          </a:p>
          <a:p>
            <a:pPr indent="-228600" lvl="0" marL="457200" rtl="0">
              <a:spcBef>
                <a:spcPts val="0"/>
              </a:spcBef>
            </a:pPr>
            <a:r>
              <a:rPr b="1" lang="en"/>
              <a:t>Growth: 1.9% in 2016</a:t>
            </a:r>
          </a:p>
          <a:p>
            <a:pPr indent="-228600" lvl="0" marL="457200" rtl="0">
              <a:spcBef>
                <a:spcPts val="0"/>
              </a:spcBef>
            </a:pPr>
            <a:r>
              <a:rPr b="1" lang="en"/>
              <a:t>Decrease from 2015’s 2.6%</a:t>
            </a:r>
          </a:p>
        </p:txBody>
      </p:sp>
      <p:pic>
        <p:nvPicPr>
          <p:cNvPr id="144" name="Shape 144"/>
          <p:cNvPicPr preferRelativeResize="0"/>
          <p:nvPr/>
        </p:nvPicPr>
        <p:blipFill rotWithShape="1">
          <a:blip r:embed="rId3">
            <a:alphaModFix/>
          </a:blip>
          <a:srcRect b="0" l="0" r="0" t="3474"/>
          <a:stretch/>
        </p:blipFill>
        <p:spPr>
          <a:xfrm>
            <a:off x="4427425" y="1489099"/>
            <a:ext cx="3598299" cy="2361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Possible Better Ways to Measure the Economy</a:t>
            </a:r>
          </a:p>
        </p:txBody>
      </p:sp>
      <p:sp>
        <p:nvSpPr>
          <p:cNvPr id="150" name="Shape 150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For the current interpretation of what the economy is taken to mean (how advanced a place is, and in turn how good it is to live) these things should be taken into account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Per capita income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Literacy/education rates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Life expectancy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Kahoot</a:t>
            </a:r>
          </a:p>
        </p:txBody>
      </p:sp>
      <p:sp>
        <p:nvSpPr>
          <p:cNvPr id="156" name="Shape 156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Winners get Starbursts!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GDP overview- Gross Domestic Product</a:t>
            </a:r>
          </a:p>
        </p:txBody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What is gdp?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Market value of all final goods and services produced in a nation in one year. It is the most important measure of production and output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Measure of economy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Created in the 1930s to measure the </a:t>
            </a:r>
            <a:r>
              <a:rPr lang="en"/>
              <a:t>economies</a:t>
            </a:r>
            <a:r>
              <a:rPr lang="en"/>
              <a:t> of different places</a:t>
            </a:r>
          </a:p>
        </p:txBody>
      </p:sp>
      <p:pic>
        <p:nvPicPr>
          <p:cNvPr id="76" name="Shape 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78175" y="3252525"/>
            <a:ext cx="2971350" cy="1485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Real vs. Nominal GDP</a:t>
            </a:r>
          </a:p>
        </p:txBody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Real GDP is adjusted for inflation, where Nominal GDP is not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Therefore, Nominal increases at a faster rate than Real GDP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83" name="Shape 83"/>
          <p:cNvPicPr preferRelativeResize="0"/>
          <p:nvPr/>
        </p:nvPicPr>
        <p:blipFill/>
        <p:spPr>
          <a:xfrm>
            <a:off x="2522775" y="2426350"/>
            <a:ext cx="3201325" cy="228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GDP Calculation</a:t>
            </a:r>
          </a:p>
        </p:txBody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/>
              <a:t>Expenditures Approach</a:t>
            </a:r>
          </a:p>
          <a:p>
            <a:pPr indent="-228600" lvl="0" marL="457200">
              <a:spcBef>
                <a:spcPts val="0"/>
              </a:spcBef>
              <a:buChar char="●"/>
            </a:pPr>
            <a:r>
              <a:rPr b="1" lang="en"/>
              <a:t>GDP= C+I+G+(Ex-lm)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90" name="Shape 9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43349" y="2243100"/>
            <a:ext cx="6072300" cy="2674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Breaking down the parts of GDP</a:t>
            </a:r>
          </a:p>
        </p:txBody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b="1" lang="en"/>
              <a:t>C</a:t>
            </a:r>
            <a:r>
              <a:rPr lang="en"/>
              <a:t> = This is the total spending by consumers. This includes all money spent on services and new goods. Buying a used bike for </a:t>
            </a:r>
            <a:r>
              <a:rPr lang="en"/>
              <a:t>example</a:t>
            </a:r>
            <a:r>
              <a:rPr lang="en"/>
              <a:t> would not add to this value.</a:t>
            </a:r>
          </a:p>
          <a:p>
            <a:pPr indent="-228600" lvl="0" marL="457200" rtl="0">
              <a:spcBef>
                <a:spcPts val="0"/>
              </a:spcBef>
            </a:pPr>
            <a:r>
              <a:rPr b="1" lang="en"/>
              <a:t>I</a:t>
            </a:r>
            <a:r>
              <a:rPr lang="en"/>
              <a:t> = Investments- NOT stock. Investments include inventory, building plants, and other goods and services that will help the company down the road.</a:t>
            </a:r>
          </a:p>
          <a:p>
            <a:pPr indent="-228600" lvl="0" marL="457200" rtl="0">
              <a:spcBef>
                <a:spcPts val="0"/>
              </a:spcBef>
            </a:pPr>
            <a:r>
              <a:rPr b="1" lang="en"/>
              <a:t>G </a:t>
            </a:r>
            <a:r>
              <a:rPr lang="en"/>
              <a:t>= total spending by government - federal state local budgets on infrastructure, education, etc. Does NOT include grants or aid 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GDP does not include second hand, illegal, or personal benefit goods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GDP Calculation pt.2 </a:t>
            </a:r>
          </a:p>
        </p:txBody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/>
              <a:t>The Income Approach</a:t>
            </a:r>
          </a:p>
          <a:p>
            <a:pPr indent="-228600" lvl="0" marL="457200" rtl="0">
              <a:spcBef>
                <a:spcPts val="0"/>
              </a:spcBef>
            </a:pPr>
            <a:r>
              <a:rPr b="1" lang="en"/>
              <a:t>National income = wages + rent + interest + profit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Includes profits and income earned by foreigners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Does not count income and profits earned by US citizens abroad, transfer payments (Social Security), or unemployment compensation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03" name="Shape 10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71400" y="3167474"/>
            <a:ext cx="2289325" cy="1620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Worksheet</a:t>
            </a:r>
          </a:p>
        </p:txBody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Get in groups!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Current problems- the bad</a:t>
            </a:r>
          </a:p>
        </p:txBody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GDP has turned into a way to see how developed and advanced a country is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People </a:t>
            </a:r>
            <a:r>
              <a:rPr lang="en"/>
              <a:t>perceive</a:t>
            </a:r>
            <a:r>
              <a:rPr lang="en"/>
              <a:t> a higher number to mean a better place, when it does not</a:t>
            </a:r>
          </a:p>
        </p:txBody>
      </p:sp>
      <p:pic>
        <p:nvPicPr>
          <p:cNvPr id="116" name="Shape 1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28900" y="2502087"/>
            <a:ext cx="3686175" cy="2066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Why it sucks</a:t>
            </a:r>
          </a:p>
        </p:txBody>
      </p:sp>
      <p:sp>
        <p:nvSpPr>
          <p:cNvPr id="122" name="Shape 122"/>
          <p:cNvSpPr txBox="1"/>
          <p:nvPr>
            <p:ph idx="1" type="body"/>
          </p:nvPr>
        </p:nvSpPr>
        <p:spPr>
          <a:xfrm>
            <a:off x="95525" y="1120050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The measurement is skewed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Does Not</a:t>
            </a:r>
            <a:r>
              <a:rPr lang="en"/>
              <a:t> take into account the amount of people in a country- higher populations have arbitrarily inflated gdps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This is a problem because it says the economy of one place is better than the other when this is not the case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Ex. Bangladesh vs. Sweden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23" name="Shape 1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43925" y="3170599"/>
            <a:ext cx="2659224" cy="17728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Shape 1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50499" y="3122141"/>
            <a:ext cx="2803776" cy="18697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009668"/>
      </a:accent2>
      <a:accent3>
        <a:srgbClr val="4DB6AC"/>
      </a:accent3>
      <a:accent4>
        <a:srgbClr val="FF9800"/>
      </a:accent4>
      <a:accent5>
        <a:srgbClr val="CE93D8"/>
      </a:accent5>
      <a:accent6>
        <a:srgbClr val="EEFF41"/>
      </a:accent6>
      <a:hlink>
        <a:srgbClr val="CE93D8"/>
      </a:hlink>
      <a:folHlink>
        <a:srgbClr val="CE93D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